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4630400" cy="8229600"/>
  <p:notesSz cx="8229600" cy="146304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Calibri Light" panose="020F0302020204030204" pitchFamily="34" charset="0"/>
      <p:regular r:id="rId18"/>
      <p:italic r:id="rId19"/>
    </p:embeddedFont>
    <p:embeddedFont>
      <p:font typeface="Open Sans" panose="020B0604020202020204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05" autoAdjust="0"/>
    <p:restoredTop sz="94610"/>
  </p:normalViewPr>
  <p:slideViewPr>
    <p:cSldViewPr snapToGrid="0" snapToObjects="1">
      <p:cViewPr varScale="1">
        <p:scale>
          <a:sx n="95" d="100"/>
          <a:sy n="95" d="100"/>
        </p:scale>
        <p:origin x="3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7719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21.sv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630400" cy="822959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group of kids running in a park&#10;&#10;AI-generated content may be incorrect.">
            <a:extLst>
              <a:ext uri="{FF2B5EF4-FFF2-40B4-BE49-F238E27FC236}">
                <a16:creationId xmlns:a16="http://schemas.microsoft.com/office/drawing/2014/main" id="{8C59D974-4CBB-A1BA-2975-B7E6FECA6B8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rcRect b="15414"/>
          <a:stretch>
            <a:fillRect/>
          </a:stretch>
        </p:blipFill>
        <p:spPr>
          <a:xfrm>
            <a:off x="20" y="1"/>
            <a:ext cx="14630380" cy="822959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828800" y="1346834"/>
            <a:ext cx="10972800" cy="348062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indent="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Helping Your Child Thrive</a:t>
            </a:r>
            <a:endParaRPr lang="en-US" sz="60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1828800" y="4991284"/>
            <a:ext cx="10972800" cy="13180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2400">
                <a:solidFill>
                  <a:srgbClr val="FFFFFF"/>
                </a:solidFill>
              </a:rPr>
              <a:t>Food, Sleep, Routine &amp; Well-being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401008" y="515779"/>
            <a:ext cx="1693902" cy="351592"/>
          </a:xfrm>
          <a:prstGeom prst="roundRect">
            <a:avLst>
              <a:gd name="adj" fmla="val 17872"/>
            </a:avLst>
          </a:prstGeom>
          <a:solidFill>
            <a:srgbClr val="D6F5EE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13165" y="616744"/>
            <a:ext cx="149543" cy="14954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737479" y="571857"/>
            <a:ext cx="1245275" cy="2394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1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SUCCESS STORIES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401008" y="942142"/>
            <a:ext cx="7810976" cy="5843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3650" b="1" dirty="0">
                <a:solidFill>
                  <a:srgbClr val="333F70"/>
                </a:solidFill>
                <a:latin typeface="Arial" panose="020B0604020202020204" pitchFamily="34" charset="0"/>
                <a:ea typeface="Unbounded Bold" pitchFamily="34" charset="-122"/>
                <a:cs typeface="Arial" panose="020B0604020202020204" pitchFamily="34" charset="0"/>
              </a:rPr>
              <a:t>Small Changes, Big Impact</a:t>
            </a:r>
            <a:endParaRPr lang="en-US" sz="36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1008" y="1807012"/>
            <a:ext cx="3786902" cy="378690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401008" y="5780842"/>
            <a:ext cx="2438638" cy="292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Happier Children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1401008" y="6185059"/>
            <a:ext cx="3786902" cy="5984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Regular bedtimes and balanced meals create more energetic, positive kids</a:t>
            </a:r>
            <a:endParaRPr lang="en-US" sz="14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1630" y="1807012"/>
            <a:ext cx="3786902" cy="378690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421630" y="5780842"/>
            <a:ext cx="3230047" cy="292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Better School Settling</a:t>
            </a:r>
            <a:endParaRPr lang="en-US" sz="1800" dirty="0"/>
          </a:p>
        </p:txBody>
      </p:sp>
      <p:sp>
        <p:nvSpPr>
          <p:cNvPr id="11" name="Text 6"/>
          <p:cNvSpPr/>
          <p:nvPr/>
        </p:nvSpPr>
        <p:spPr>
          <a:xfrm>
            <a:off x="5421630" y="6185059"/>
            <a:ext cx="3786902" cy="5984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Good routines help children adjust to school and reduce tantrums</a:t>
            </a:r>
            <a:endParaRPr lang="en-US" sz="14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2252" y="1807012"/>
            <a:ext cx="3786902" cy="3786902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442252" y="5780842"/>
            <a:ext cx="2700933" cy="292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Lasting Well-being</a:t>
            </a:r>
            <a:endParaRPr lang="en-US" sz="1800" dirty="0"/>
          </a:p>
        </p:txBody>
      </p:sp>
      <p:sp>
        <p:nvSpPr>
          <p:cNvPr id="14" name="Text 8"/>
          <p:cNvSpPr/>
          <p:nvPr/>
        </p:nvSpPr>
        <p:spPr>
          <a:xfrm>
            <a:off x="9442252" y="6185059"/>
            <a:ext cx="3786902" cy="5984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Consistency builds healthy habits over time for long-term benefits</a:t>
            </a:r>
            <a:endParaRPr lang="en-US" sz="1450" dirty="0"/>
          </a:p>
        </p:txBody>
      </p:sp>
      <p:sp>
        <p:nvSpPr>
          <p:cNvPr id="15" name="Text 9"/>
          <p:cNvSpPr/>
          <p:nvPr/>
        </p:nvSpPr>
        <p:spPr>
          <a:xfrm>
            <a:off x="1681520" y="7204234"/>
            <a:ext cx="11547753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"Consistency is key: routines and healthy habits build over time"</a:t>
            </a:r>
            <a:endParaRPr lang="en-US" sz="1450" dirty="0"/>
          </a:p>
        </p:txBody>
      </p:sp>
      <p:sp>
        <p:nvSpPr>
          <p:cNvPr id="16" name="Shape 10"/>
          <p:cNvSpPr/>
          <p:nvPr/>
        </p:nvSpPr>
        <p:spPr>
          <a:xfrm>
            <a:off x="1401008" y="6993850"/>
            <a:ext cx="22860" cy="719971"/>
          </a:xfrm>
          <a:prstGeom prst="rect">
            <a:avLst/>
          </a:prstGeom>
          <a:solidFill>
            <a:srgbClr val="26A688"/>
          </a:solidFill>
          <a:ln/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69462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70227" y="3089791"/>
            <a:ext cx="9089946" cy="898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28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Your Role as a Parent: Supporting Healthy Growth</a:t>
            </a:r>
            <a:endParaRPr lang="en-US" sz="2800" dirty="0"/>
          </a:p>
        </p:txBody>
      </p:sp>
      <p:sp>
        <p:nvSpPr>
          <p:cNvPr id="4" name="Shape 1"/>
          <p:cNvSpPr/>
          <p:nvPr/>
        </p:nvSpPr>
        <p:spPr>
          <a:xfrm>
            <a:off x="2770227" y="4203502"/>
            <a:ext cx="2934176" cy="1297781"/>
          </a:xfrm>
          <a:prstGeom prst="roundRect">
            <a:avLst>
              <a:gd name="adj" fmla="val 26577"/>
            </a:avLst>
          </a:prstGeom>
          <a:solidFill>
            <a:srgbClr val="26A688"/>
          </a:solidFill>
          <a:ln w="7620">
            <a:solidFill>
              <a:srgbClr val="3FBFA1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2921556" y="4354830"/>
            <a:ext cx="1796415" cy="224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Be a Role Model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2921556" y="4665583"/>
            <a:ext cx="2631519" cy="4598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You're your child's greatest influence for healthy habits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5848112" y="4203502"/>
            <a:ext cx="2934176" cy="1297781"/>
          </a:xfrm>
          <a:prstGeom prst="roundRect">
            <a:avLst>
              <a:gd name="adj" fmla="val 26577"/>
            </a:avLst>
          </a:prstGeom>
          <a:solidFill>
            <a:srgbClr val="26A688"/>
          </a:solidFill>
          <a:ln w="7620">
            <a:solidFill>
              <a:srgbClr val="3FBFA1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999440" y="4354830"/>
            <a:ext cx="2631519" cy="449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Progress Over Perfection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5999440" y="4890135"/>
            <a:ext cx="2631519" cy="4598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Every positive step counts — celebrate small wins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8925997" y="4203502"/>
            <a:ext cx="2934176" cy="1297781"/>
          </a:xfrm>
          <a:prstGeom prst="roundRect">
            <a:avLst>
              <a:gd name="adj" fmla="val 26577"/>
            </a:avLst>
          </a:prstGeom>
          <a:solidFill>
            <a:srgbClr val="26A688"/>
          </a:solidFill>
          <a:ln w="7620">
            <a:solidFill>
              <a:srgbClr val="3FBFA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077325" y="4354830"/>
            <a:ext cx="2132290" cy="224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Strong Foundation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9077325" y="4665583"/>
            <a:ext cx="2631519" cy="4598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Food, sleep, and routines work together for your child's future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2770227" y="5734617"/>
            <a:ext cx="9089946" cy="25479"/>
          </a:xfrm>
          <a:prstGeom prst="rect">
            <a:avLst/>
          </a:prstGeom>
          <a:solidFill>
            <a:srgbClr val="333F70">
              <a:alpha val="50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2770227" y="5975509"/>
            <a:ext cx="9089946" cy="1859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Let's work as a team to help our children flourish every day!</a:t>
            </a:r>
            <a:endParaRPr lang="en-US" sz="3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1009293"/>
            <a:ext cx="2768203" cy="426244"/>
          </a:xfrm>
          <a:prstGeom prst="roundRect">
            <a:avLst>
              <a:gd name="adj" fmla="val 17880"/>
            </a:avLst>
          </a:prstGeom>
          <a:solidFill>
            <a:srgbClr val="D6F5EE"/>
          </a:solidFill>
          <a:ln/>
        </p:spPr>
      </p:sp>
      <p:sp>
        <p:nvSpPr>
          <p:cNvPr id="3" name="Text 1"/>
          <p:cNvSpPr/>
          <p:nvPr/>
        </p:nvSpPr>
        <p:spPr>
          <a:xfrm>
            <a:off x="929878" y="1077278"/>
            <a:ext cx="2496026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FOUNDATION FOR LEARNING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93790" y="1526262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Why Well-being Matters for Young Children</a:t>
            </a:r>
            <a:endParaRPr lang="en-US" sz="4450" dirty="0"/>
          </a:p>
        </p:txBody>
      </p:sp>
      <p:sp>
        <p:nvSpPr>
          <p:cNvPr id="5" name="Shape 3"/>
          <p:cNvSpPr/>
          <p:nvPr/>
        </p:nvSpPr>
        <p:spPr>
          <a:xfrm>
            <a:off x="793790" y="3283982"/>
            <a:ext cx="4196358" cy="2955250"/>
          </a:xfrm>
          <a:prstGeom prst="roundRect">
            <a:avLst>
              <a:gd name="adj" fmla="val 3224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28224" y="3518416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26A688"/>
          </a:solidFill>
          <a:ln/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15390" y="3705463"/>
            <a:ext cx="306110" cy="30611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028224" y="442567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Feeling Happy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28224" y="4916091"/>
            <a:ext cx="372749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Emotional balance supports confidence and positive relationships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5216962" y="3283982"/>
            <a:ext cx="4196358" cy="2955250"/>
          </a:xfrm>
          <a:prstGeom prst="roundRect">
            <a:avLst>
              <a:gd name="adj" fmla="val 3224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51396" y="3518416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26A688"/>
          </a:solidFill>
          <a:ln/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38562" y="3705463"/>
            <a:ext cx="306110" cy="30611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451396" y="4425672"/>
            <a:ext cx="287143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Staying Healthy</a:t>
            </a:r>
            <a:endParaRPr lang="en-US" sz="2200" dirty="0"/>
          </a:p>
        </p:txBody>
      </p:sp>
      <p:sp>
        <p:nvSpPr>
          <p:cNvPr id="14" name="Text 10"/>
          <p:cNvSpPr/>
          <p:nvPr/>
        </p:nvSpPr>
        <p:spPr>
          <a:xfrm>
            <a:off x="5451396" y="4916091"/>
            <a:ext cx="372749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Strong bodies and minds help children grow and fight illness</a:t>
            </a:r>
            <a:endParaRPr lang="en-US" sz="1750" dirty="0"/>
          </a:p>
        </p:txBody>
      </p:sp>
      <p:sp>
        <p:nvSpPr>
          <p:cNvPr id="15" name="Shape 11"/>
          <p:cNvSpPr/>
          <p:nvPr/>
        </p:nvSpPr>
        <p:spPr>
          <a:xfrm>
            <a:off x="9640133" y="3283982"/>
            <a:ext cx="4196358" cy="2955250"/>
          </a:xfrm>
          <a:prstGeom prst="roundRect">
            <a:avLst>
              <a:gd name="adj" fmla="val 3224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9874568" y="3518416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26A688"/>
          </a:solidFill>
          <a:ln/>
        </p:spPr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61734" y="3705463"/>
            <a:ext cx="306110" cy="30611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9874568" y="442567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Ready to Learn</a:t>
            </a:r>
            <a:endParaRPr lang="en-US" sz="2200" dirty="0"/>
          </a:p>
        </p:txBody>
      </p:sp>
      <p:sp>
        <p:nvSpPr>
          <p:cNvPr id="19" name="Text 14"/>
          <p:cNvSpPr/>
          <p:nvPr/>
        </p:nvSpPr>
        <p:spPr>
          <a:xfrm>
            <a:off x="9874568" y="4916091"/>
            <a:ext cx="372749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Proper rest and nutrition unlock concentration and memory</a:t>
            </a:r>
            <a:endParaRPr lang="en-US" sz="1750" dirty="0"/>
          </a:p>
        </p:txBody>
      </p:sp>
      <p:sp>
        <p:nvSpPr>
          <p:cNvPr id="20" name="Text 15"/>
          <p:cNvSpPr/>
          <p:nvPr/>
        </p:nvSpPr>
        <p:spPr>
          <a:xfrm>
            <a:off x="793790" y="6494383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Food, sleep, and routines all work together to support your child's growth and mood. Small changes at home can make a big difference every day.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834402" y="396835"/>
            <a:ext cx="1325285" cy="281583"/>
          </a:xfrm>
          <a:prstGeom prst="roundRect">
            <a:avLst>
              <a:gd name="adj" fmla="val 16907"/>
            </a:avLst>
          </a:prstGeom>
          <a:noFill/>
          <a:ln w="7620">
            <a:solidFill>
              <a:srgbClr val="26A688"/>
            </a:solidFill>
            <a:prstDash val="solid"/>
          </a:ln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27033" y="480893"/>
            <a:ext cx="113348" cy="1133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097054" y="446961"/>
            <a:ext cx="970002" cy="181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50" dirty="0">
                <a:solidFill>
                  <a:srgbClr val="26A68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NUTRITION GUIDE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2834402" y="735092"/>
            <a:ext cx="8961596" cy="8853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The Eatwell Guide: A Balanced Plate for Growing Kids</a:t>
            </a:r>
            <a:endParaRPr lang="en-US" sz="2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602" y="1395373"/>
            <a:ext cx="6263838" cy="594633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495580" y="1992273"/>
            <a:ext cx="141684" cy="1770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Unbounded Light" pitchFamily="34" charset="0"/>
                <a:ea typeface="Unbounded Light" pitchFamily="34" charset="-122"/>
                <a:cs typeface="Unbounded Light" pitchFamily="34" charset="-120"/>
              </a:rPr>
              <a:t>01</a:t>
            </a:r>
            <a:endParaRPr lang="en-US" sz="1100" dirty="0"/>
          </a:p>
        </p:txBody>
      </p:sp>
      <p:sp>
        <p:nvSpPr>
          <p:cNvPr id="8" name="Shape 4"/>
          <p:cNvSpPr/>
          <p:nvPr/>
        </p:nvSpPr>
        <p:spPr>
          <a:xfrm>
            <a:off x="7495580" y="2217777"/>
            <a:ext cx="4308038" cy="15240"/>
          </a:xfrm>
          <a:prstGeom prst="rect">
            <a:avLst/>
          </a:prstGeom>
          <a:solidFill>
            <a:srgbClr val="26A688"/>
          </a:solidFill>
          <a:ln/>
        </p:spPr>
      </p:sp>
      <p:sp>
        <p:nvSpPr>
          <p:cNvPr id="9" name="Text 5"/>
          <p:cNvSpPr/>
          <p:nvPr/>
        </p:nvSpPr>
        <p:spPr>
          <a:xfrm>
            <a:off x="7495580" y="2319099"/>
            <a:ext cx="203501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Fruit &amp; Vegetables</a:t>
            </a:r>
            <a:endParaRPr lang="en-US" sz="1350" dirty="0"/>
          </a:p>
        </p:txBody>
      </p:sp>
      <p:sp>
        <p:nvSpPr>
          <p:cNvPr id="10" name="Text 6"/>
          <p:cNvSpPr/>
          <p:nvPr/>
        </p:nvSpPr>
        <p:spPr>
          <a:xfrm>
            <a:off x="7495580" y="2682240"/>
            <a:ext cx="4308038" cy="226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At least 5 portions daily for vitamins and minerals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7495580" y="3156823"/>
            <a:ext cx="141684" cy="1770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Unbounded Light" pitchFamily="34" charset="0"/>
                <a:ea typeface="Unbounded Light" pitchFamily="34" charset="-122"/>
                <a:cs typeface="Unbounded Light" pitchFamily="34" charset="-120"/>
              </a:rPr>
              <a:t>02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7495580" y="3382328"/>
            <a:ext cx="4308038" cy="15240"/>
          </a:xfrm>
          <a:prstGeom prst="rect">
            <a:avLst/>
          </a:prstGeom>
          <a:solidFill>
            <a:srgbClr val="26A688"/>
          </a:solidFill>
          <a:ln/>
        </p:spPr>
      </p:sp>
      <p:sp>
        <p:nvSpPr>
          <p:cNvPr id="13" name="Text 9"/>
          <p:cNvSpPr/>
          <p:nvPr/>
        </p:nvSpPr>
        <p:spPr>
          <a:xfrm>
            <a:off x="7495580" y="3483650"/>
            <a:ext cx="177105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Starchy Foods</a:t>
            </a:r>
            <a:endParaRPr lang="en-US" sz="1350" dirty="0"/>
          </a:p>
        </p:txBody>
      </p:sp>
      <p:sp>
        <p:nvSpPr>
          <p:cNvPr id="14" name="Text 10"/>
          <p:cNvSpPr/>
          <p:nvPr/>
        </p:nvSpPr>
        <p:spPr>
          <a:xfrm>
            <a:off x="7495580" y="3846790"/>
            <a:ext cx="4308038" cy="226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Potatoes, bread, rice, pasta for lasting energy</a:t>
            </a:r>
            <a:endParaRPr lang="en-US" sz="1100" dirty="0"/>
          </a:p>
        </p:txBody>
      </p:sp>
      <p:sp>
        <p:nvSpPr>
          <p:cNvPr id="15" name="Text 11"/>
          <p:cNvSpPr/>
          <p:nvPr/>
        </p:nvSpPr>
        <p:spPr>
          <a:xfrm>
            <a:off x="7495580" y="4321373"/>
            <a:ext cx="141684" cy="1770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Unbounded Light" pitchFamily="34" charset="0"/>
                <a:ea typeface="Unbounded Light" pitchFamily="34" charset="-122"/>
                <a:cs typeface="Unbounded Light" pitchFamily="34" charset="-120"/>
              </a:rPr>
              <a:t>03</a:t>
            </a:r>
            <a:endParaRPr lang="en-US" sz="1100" dirty="0"/>
          </a:p>
        </p:txBody>
      </p:sp>
      <p:sp>
        <p:nvSpPr>
          <p:cNvPr id="16" name="Shape 12"/>
          <p:cNvSpPr/>
          <p:nvPr/>
        </p:nvSpPr>
        <p:spPr>
          <a:xfrm>
            <a:off x="7495580" y="4546878"/>
            <a:ext cx="4308038" cy="15240"/>
          </a:xfrm>
          <a:prstGeom prst="rect">
            <a:avLst/>
          </a:prstGeom>
          <a:solidFill>
            <a:srgbClr val="26A688"/>
          </a:solidFill>
          <a:ln/>
        </p:spPr>
      </p:sp>
      <p:sp>
        <p:nvSpPr>
          <p:cNvPr id="17" name="Text 13"/>
          <p:cNvSpPr/>
          <p:nvPr/>
        </p:nvSpPr>
        <p:spPr>
          <a:xfrm>
            <a:off x="7495580" y="4648200"/>
            <a:ext cx="177105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Protein</a:t>
            </a:r>
            <a:endParaRPr lang="en-US" sz="1350" dirty="0"/>
          </a:p>
        </p:txBody>
      </p:sp>
      <p:sp>
        <p:nvSpPr>
          <p:cNvPr id="18" name="Text 14"/>
          <p:cNvSpPr/>
          <p:nvPr/>
        </p:nvSpPr>
        <p:spPr>
          <a:xfrm>
            <a:off x="7495580" y="5011341"/>
            <a:ext cx="4308038" cy="226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Beans, pulses, fish, eggs, meat for strong muscles</a:t>
            </a:r>
            <a:endParaRPr lang="en-US" sz="1100" dirty="0"/>
          </a:p>
        </p:txBody>
      </p:sp>
      <p:sp>
        <p:nvSpPr>
          <p:cNvPr id="19" name="Text 15"/>
          <p:cNvSpPr/>
          <p:nvPr/>
        </p:nvSpPr>
        <p:spPr>
          <a:xfrm>
            <a:off x="7495580" y="5485924"/>
            <a:ext cx="141684" cy="1770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Unbounded Light" pitchFamily="34" charset="0"/>
                <a:ea typeface="Unbounded Light" pitchFamily="34" charset="-122"/>
                <a:cs typeface="Unbounded Light" pitchFamily="34" charset="-120"/>
              </a:rPr>
              <a:t>04</a:t>
            </a:r>
            <a:endParaRPr lang="en-US" sz="1100" dirty="0"/>
          </a:p>
        </p:txBody>
      </p:sp>
      <p:sp>
        <p:nvSpPr>
          <p:cNvPr id="20" name="Shape 16"/>
          <p:cNvSpPr/>
          <p:nvPr/>
        </p:nvSpPr>
        <p:spPr>
          <a:xfrm>
            <a:off x="7495580" y="5711428"/>
            <a:ext cx="4308038" cy="15240"/>
          </a:xfrm>
          <a:prstGeom prst="rect">
            <a:avLst/>
          </a:prstGeom>
          <a:solidFill>
            <a:srgbClr val="26A688"/>
          </a:solidFill>
          <a:ln/>
        </p:spPr>
      </p:sp>
      <p:sp>
        <p:nvSpPr>
          <p:cNvPr id="21" name="Text 17"/>
          <p:cNvSpPr/>
          <p:nvPr/>
        </p:nvSpPr>
        <p:spPr>
          <a:xfrm>
            <a:off x="7495580" y="5812750"/>
            <a:ext cx="177105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Dairy</a:t>
            </a:r>
            <a:endParaRPr lang="en-US" sz="1350" dirty="0"/>
          </a:p>
        </p:txBody>
      </p:sp>
      <p:sp>
        <p:nvSpPr>
          <p:cNvPr id="22" name="Text 18"/>
          <p:cNvSpPr/>
          <p:nvPr/>
        </p:nvSpPr>
        <p:spPr>
          <a:xfrm>
            <a:off x="7495580" y="6175891"/>
            <a:ext cx="4308038" cy="226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Milk, cheese, yoghurt for healthy bones</a:t>
            </a:r>
            <a:endParaRPr lang="en-US" sz="1100" dirty="0"/>
          </a:p>
        </p:txBody>
      </p:sp>
      <p:sp>
        <p:nvSpPr>
          <p:cNvPr id="23" name="Text 19"/>
          <p:cNvSpPr/>
          <p:nvPr/>
        </p:nvSpPr>
        <p:spPr>
          <a:xfrm>
            <a:off x="7495580" y="6650474"/>
            <a:ext cx="141684" cy="1770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Unbounded Light" pitchFamily="34" charset="0"/>
                <a:ea typeface="Unbounded Light" pitchFamily="34" charset="-122"/>
                <a:cs typeface="Unbounded Light" pitchFamily="34" charset="-120"/>
              </a:rPr>
              <a:t>05</a:t>
            </a:r>
            <a:endParaRPr lang="en-US" sz="1100" dirty="0"/>
          </a:p>
        </p:txBody>
      </p:sp>
      <p:sp>
        <p:nvSpPr>
          <p:cNvPr id="24" name="Shape 20"/>
          <p:cNvSpPr/>
          <p:nvPr/>
        </p:nvSpPr>
        <p:spPr>
          <a:xfrm>
            <a:off x="7495580" y="6875978"/>
            <a:ext cx="4308038" cy="15240"/>
          </a:xfrm>
          <a:prstGeom prst="rect">
            <a:avLst/>
          </a:prstGeom>
          <a:solidFill>
            <a:srgbClr val="26A688"/>
          </a:solidFill>
          <a:ln/>
        </p:spPr>
      </p:sp>
      <p:sp>
        <p:nvSpPr>
          <p:cNvPr id="25" name="Text 21"/>
          <p:cNvSpPr/>
          <p:nvPr/>
        </p:nvSpPr>
        <p:spPr>
          <a:xfrm>
            <a:off x="7495580" y="6977301"/>
            <a:ext cx="177105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Limit Sugar</a:t>
            </a:r>
            <a:endParaRPr lang="en-US" sz="1350" dirty="0"/>
          </a:p>
        </p:txBody>
      </p:sp>
      <p:sp>
        <p:nvSpPr>
          <p:cNvPr id="26" name="Text 22"/>
          <p:cNvSpPr/>
          <p:nvPr/>
        </p:nvSpPr>
        <p:spPr>
          <a:xfrm>
            <a:off x="7495580" y="7340441"/>
            <a:ext cx="4308038" cy="226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Keep energy steady and protect teeth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7829" y="712470"/>
            <a:ext cx="7688342" cy="12996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050" b="1" dirty="0">
                <a:solidFill>
                  <a:srgbClr val="333F70"/>
                </a:solidFill>
                <a:latin typeface="Arial" panose="020B0604020202020204" pitchFamily="34" charset="0"/>
                <a:ea typeface="Unbounded Bold" pitchFamily="34" charset="-122"/>
                <a:cs typeface="Arial" panose="020B0604020202020204" pitchFamily="34" charset="0"/>
              </a:rPr>
              <a:t>How Food Affects Sleep and Behaviour</a:t>
            </a:r>
            <a:endParaRPr lang="en-US" sz="4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829" y="2323981"/>
            <a:ext cx="1039773" cy="124765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975485" y="2531864"/>
            <a:ext cx="2759035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b="1" dirty="0">
                <a:solidFill>
                  <a:srgbClr val="333F70"/>
                </a:solidFill>
                <a:latin typeface="Arial" panose="020B0604020202020204" pitchFamily="34" charset="0"/>
                <a:ea typeface="Unbounded Bold" pitchFamily="34" charset="-122"/>
                <a:cs typeface="Arial" panose="020B0604020202020204" pitchFamily="34" charset="0"/>
              </a:rPr>
              <a:t>Nutritious Foods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1975485" y="2981325"/>
            <a:ext cx="6440686" cy="332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Help produce melatonin, the natural sleep hormone</a:t>
            </a:r>
            <a:endParaRPr lang="en-US" sz="16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829" y="3571637"/>
            <a:ext cx="1039773" cy="124765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975485" y="3779520"/>
            <a:ext cx="3261479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b="1" dirty="0">
                <a:solidFill>
                  <a:srgbClr val="333F70"/>
                </a:solidFill>
                <a:latin typeface="Arial" panose="020B0604020202020204" pitchFamily="34" charset="0"/>
                <a:ea typeface="Unbounded Bold" pitchFamily="34" charset="-122"/>
                <a:cs typeface="Arial" panose="020B0604020202020204" pitchFamily="34" charset="0"/>
              </a:rPr>
              <a:t>Better Sleep Quality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1975485" y="4228981"/>
            <a:ext cx="6440686" cy="332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Heavy or sugary meals before bed disrupt natural sleep cycles</a:t>
            </a:r>
            <a:endParaRPr lang="en-US" sz="16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7829" y="4819293"/>
            <a:ext cx="1039773" cy="124765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975485" y="5027176"/>
            <a:ext cx="3282553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b="1" dirty="0">
                <a:solidFill>
                  <a:srgbClr val="333F70"/>
                </a:solidFill>
                <a:latin typeface="Arial" panose="020B0604020202020204" pitchFamily="34" charset="0"/>
                <a:ea typeface="Unbounded Bold" pitchFamily="34" charset="-122"/>
                <a:cs typeface="Arial" panose="020B0604020202020204" pitchFamily="34" charset="0"/>
              </a:rPr>
              <a:t>Improved Behaviour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1975485" y="5476637"/>
            <a:ext cx="6440686" cy="332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Good sleep reduces irritability and supports concentration</a:t>
            </a:r>
            <a:endParaRPr lang="en-US" sz="1600" dirty="0"/>
          </a:p>
        </p:txBody>
      </p:sp>
      <p:sp>
        <p:nvSpPr>
          <p:cNvPr id="13" name="Shape 7"/>
          <p:cNvSpPr/>
          <p:nvPr/>
        </p:nvSpPr>
        <p:spPr>
          <a:xfrm>
            <a:off x="727829" y="6300788"/>
            <a:ext cx="7688342" cy="1216343"/>
          </a:xfrm>
          <a:prstGeom prst="roundRect">
            <a:avLst>
              <a:gd name="adj" fmla="val 7181"/>
            </a:avLst>
          </a:prstGeom>
          <a:solidFill>
            <a:srgbClr val="C1F1E5"/>
          </a:solidFill>
          <a:ln/>
        </p:spPr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5712" y="6622494"/>
            <a:ext cx="259913" cy="207883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403509" y="6560582"/>
            <a:ext cx="6804779" cy="6655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Hydration matters:</a:t>
            </a:r>
            <a:r>
              <a:rPr lang="en-US" sz="16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Water supports body temperature regulation and sleep quality throughout the night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088600" y="688181"/>
            <a:ext cx="907375" cy="250984"/>
          </a:xfrm>
          <a:prstGeom prst="roundRect">
            <a:avLst>
              <a:gd name="adj" fmla="val 17892"/>
            </a:avLst>
          </a:prstGeom>
          <a:solidFill>
            <a:srgbClr val="D6F5EE"/>
          </a:solidFill>
          <a:ln/>
        </p:spPr>
      </p:sp>
      <p:sp>
        <p:nvSpPr>
          <p:cNvPr id="3" name="Text 1"/>
          <p:cNvSpPr/>
          <p:nvPr/>
        </p:nvSpPr>
        <p:spPr>
          <a:xfrm>
            <a:off x="3168729" y="728186"/>
            <a:ext cx="747117" cy="1709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SLEEP SCIENCE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3088600" y="992505"/>
            <a:ext cx="8032671" cy="417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6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Why Sleep Is Essential for KS1 Children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4737378" y="2629257"/>
            <a:ext cx="1643777" cy="3340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9-12</a:t>
            </a:r>
            <a:endParaRPr lang="en-US" sz="26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6998" y="1794034"/>
            <a:ext cx="2004655" cy="200465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724043" y="3965615"/>
            <a:ext cx="1670566" cy="2087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Hours Needed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3088600" y="4307919"/>
            <a:ext cx="4941451" cy="2137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Nightly sleep for ages 5-7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3088600" y="4671893"/>
            <a:ext cx="2403872" cy="1067395"/>
          </a:xfrm>
          <a:prstGeom prst="roundRect">
            <a:avLst>
              <a:gd name="adj" fmla="val 5259"/>
            </a:avLst>
          </a:prstGeom>
          <a:solidFill>
            <a:srgbClr val="FFFFFF"/>
          </a:solidFill>
          <a:ln w="15240">
            <a:solidFill>
              <a:srgbClr val="BCDBD4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237428" y="4820722"/>
            <a:ext cx="1723430" cy="2087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Physical Growth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3237428" y="5163026"/>
            <a:ext cx="2106216" cy="4274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Bodies grow and repair during deep sleep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5626060" y="4671893"/>
            <a:ext cx="2403991" cy="1067395"/>
          </a:xfrm>
          <a:prstGeom prst="roundRect">
            <a:avLst>
              <a:gd name="adj" fmla="val 5259"/>
            </a:avLst>
          </a:prstGeom>
          <a:solidFill>
            <a:srgbClr val="FFFFFF"/>
          </a:solidFill>
          <a:ln w="15240">
            <a:solidFill>
              <a:srgbClr val="BCDBD4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774888" y="4820722"/>
            <a:ext cx="1990963" cy="2087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Brain Development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5774888" y="5163026"/>
            <a:ext cx="2106335" cy="4274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Memory consolidation and learning happen overnight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3088600" y="5872877"/>
            <a:ext cx="4941451" cy="853678"/>
          </a:xfrm>
          <a:prstGeom prst="roundRect">
            <a:avLst>
              <a:gd name="adj" fmla="val 6575"/>
            </a:avLst>
          </a:prstGeom>
          <a:solidFill>
            <a:srgbClr val="FFFFFF"/>
          </a:solidFill>
          <a:ln w="15240">
            <a:solidFill>
              <a:srgbClr val="BCDBD4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3237428" y="6021705"/>
            <a:ext cx="1670566" cy="2087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Immune Health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3237428" y="6364010"/>
            <a:ext cx="4643795" cy="2137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Strong sleep strengthens the body's defences</a:t>
            </a:r>
            <a:endParaRPr lang="en-US" sz="1050" dirty="0"/>
          </a:p>
        </p:txBody>
      </p:sp>
      <p:sp>
        <p:nvSpPr>
          <p:cNvPr id="19" name="Text 15"/>
          <p:cNvSpPr/>
          <p:nvPr/>
        </p:nvSpPr>
        <p:spPr>
          <a:xfrm>
            <a:off x="3288983" y="7177326"/>
            <a:ext cx="8252698" cy="2137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Lack of sleep increases hunger for sugary, fatty foods, creating a cycle that affects overall health and well-being</a:t>
            </a:r>
            <a:endParaRPr lang="en-US" sz="1050" dirty="0"/>
          </a:p>
        </p:txBody>
      </p:sp>
      <p:sp>
        <p:nvSpPr>
          <p:cNvPr id="20" name="Shape 16"/>
          <p:cNvSpPr/>
          <p:nvPr/>
        </p:nvSpPr>
        <p:spPr>
          <a:xfrm>
            <a:off x="3088600" y="7027069"/>
            <a:ext cx="15240" cy="514231"/>
          </a:xfrm>
          <a:prstGeom prst="rect">
            <a:avLst/>
          </a:prstGeom>
          <a:solidFill>
            <a:srgbClr val="26A688"/>
          </a:solidFill>
          <a:ln/>
        </p:spPr>
      </p:sp>
      <p:pic>
        <p:nvPicPr>
          <p:cNvPr id="21" name="Picture 20" descr="430+ Thousand Child Sleeping Royalty-Free Images, Stock Photos &amp; Pictures |  Shutterstock">
            <a:extLst>
              <a:ext uri="{FF2B5EF4-FFF2-40B4-BE49-F238E27FC236}">
                <a16:creationId xmlns:a16="http://schemas.microsoft.com/office/drawing/2014/main" id="{4F7F554E-2A0E-B2EF-166E-6A664F8CCB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8350" y="2109788"/>
            <a:ext cx="5029200" cy="32607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693063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Building a Healthy Sleep Routine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1048941" y="2450783"/>
            <a:ext cx="30480" cy="5085636"/>
          </a:xfrm>
          <a:prstGeom prst="roundRect">
            <a:avLst>
              <a:gd name="adj" fmla="val 312558"/>
            </a:avLst>
          </a:prstGeom>
          <a:solidFill>
            <a:srgbClr val="BCDBD4"/>
          </a:solidFill>
          <a:ln/>
        </p:spPr>
      </p:sp>
      <p:sp>
        <p:nvSpPr>
          <p:cNvPr id="5" name="Shape 2"/>
          <p:cNvSpPr/>
          <p:nvPr/>
        </p:nvSpPr>
        <p:spPr>
          <a:xfrm>
            <a:off x="1273612" y="2690693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BCDBD4"/>
          </a:solidFill>
          <a:ln/>
        </p:spPr>
      </p:sp>
      <p:sp>
        <p:nvSpPr>
          <p:cNvPr id="6" name="Shape 3"/>
          <p:cNvSpPr/>
          <p:nvPr/>
        </p:nvSpPr>
        <p:spPr>
          <a:xfrm>
            <a:off x="793790" y="2450783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78860" y="2493288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1</a:t>
            </a:r>
            <a:endParaRPr lang="en-US" sz="2650" dirty="0"/>
          </a:p>
        </p:txBody>
      </p:sp>
      <p:sp>
        <p:nvSpPr>
          <p:cNvPr id="8" name="Text 5"/>
          <p:cNvSpPr/>
          <p:nvPr/>
        </p:nvSpPr>
        <p:spPr>
          <a:xfrm>
            <a:off x="2183011" y="2528649"/>
            <a:ext cx="313217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Arial" panose="020B0604020202020204" pitchFamily="34" charset="0"/>
                <a:ea typeface="Unbounded Bold" pitchFamily="34" charset="-122"/>
                <a:cs typeface="Arial" panose="020B0604020202020204" pitchFamily="34" charset="0"/>
              </a:rPr>
              <a:t>Consistent Times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2183011" y="3019068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Same bedtime and wake-up, even weekends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1273612" y="4075509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BCDBD4"/>
          </a:solidFill>
          <a:ln/>
        </p:spPr>
      </p:sp>
      <p:sp>
        <p:nvSpPr>
          <p:cNvPr id="11" name="Shape 8"/>
          <p:cNvSpPr/>
          <p:nvPr/>
        </p:nvSpPr>
        <p:spPr>
          <a:xfrm>
            <a:off x="793790" y="3835598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78860" y="3878104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2</a:t>
            </a:r>
            <a:endParaRPr lang="en-US" sz="2650" dirty="0"/>
          </a:p>
        </p:txBody>
      </p:sp>
      <p:sp>
        <p:nvSpPr>
          <p:cNvPr id="13" name="Text 10"/>
          <p:cNvSpPr/>
          <p:nvPr/>
        </p:nvSpPr>
        <p:spPr>
          <a:xfrm>
            <a:off x="2183011" y="3913465"/>
            <a:ext cx="325743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Arial" panose="020B0604020202020204" pitchFamily="34" charset="0"/>
                <a:ea typeface="Unbounded Bold" pitchFamily="34" charset="-122"/>
                <a:cs typeface="Arial" panose="020B0604020202020204" pitchFamily="34" charset="0"/>
              </a:rPr>
              <a:t>Calming Activities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2183011" y="4403884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Reading, quiet play, or gentle music</a:t>
            </a:r>
            <a:endParaRPr lang="en-US" sz="1750" dirty="0"/>
          </a:p>
        </p:txBody>
      </p:sp>
      <p:sp>
        <p:nvSpPr>
          <p:cNvPr id="15" name="Shape 12"/>
          <p:cNvSpPr/>
          <p:nvPr/>
        </p:nvSpPr>
        <p:spPr>
          <a:xfrm>
            <a:off x="1273612" y="5460325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BCDBD4"/>
          </a:solidFill>
          <a:ln/>
        </p:spPr>
      </p:sp>
      <p:sp>
        <p:nvSpPr>
          <p:cNvPr id="16" name="Shape 13"/>
          <p:cNvSpPr/>
          <p:nvPr/>
        </p:nvSpPr>
        <p:spPr>
          <a:xfrm>
            <a:off x="793790" y="5220414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78860" y="5262920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3</a:t>
            </a:r>
            <a:endParaRPr lang="en-US" sz="2650" dirty="0"/>
          </a:p>
        </p:txBody>
      </p:sp>
      <p:sp>
        <p:nvSpPr>
          <p:cNvPr id="18" name="Text 15"/>
          <p:cNvSpPr/>
          <p:nvPr/>
        </p:nvSpPr>
        <p:spPr>
          <a:xfrm>
            <a:off x="2183011" y="5298281"/>
            <a:ext cx="306871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Arial" panose="020B0604020202020204" pitchFamily="34" charset="0"/>
                <a:ea typeface="Unbounded Bold" pitchFamily="34" charset="-122"/>
                <a:cs typeface="Arial" panose="020B0604020202020204" pitchFamily="34" charset="0"/>
              </a:rPr>
              <a:t>Screen-Free Hour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2183011" y="5788700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Avoid screens before bed for natural sleep signals</a:t>
            </a:r>
            <a:endParaRPr lang="en-US" sz="1750" dirty="0"/>
          </a:p>
        </p:txBody>
      </p:sp>
      <p:sp>
        <p:nvSpPr>
          <p:cNvPr id="20" name="Shape 17"/>
          <p:cNvSpPr/>
          <p:nvPr/>
        </p:nvSpPr>
        <p:spPr>
          <a:xfrm>
            <a:off x="1273612" y="6845141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BCDBD4"/>
          </a:solidFill>
          <a:ln/>
        </p:spPr>
      </p:sp>
      <p:sp>
        <p:nvSpPr>
          <p:cNvPr id="21" name="Shape 18"/>
          <p:cNvSpPr/>
          <p:nvPr/>
        </p:nvSpPr>
        <p:spPr>
          <a:xfrm>
            <a:off x="793790" y="6605230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78860" y="6647736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4</a:t>
            </a:r>
            <a:endParaRPr lang="en-US" sz="2650" dirty="0"/>
          </a:p>
        </p:txBody>
      </p:sp>
      <p:sp>
        <p:nvSpPr>
          <p:cNvPr id="23" name="Text 20"/>
          <p:cNvSpPr/>
          <p:nvPr/>
        </p:nvSpPr>
        <p:spPr>
          <a:xfrm>
            <a:off x="2183011" y="668309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Arial" panose="020B0604020202020204" pitchFamily="34" charset="0"/>
                <a:ea typeface="Unbounded Bold" pitchFamily="34" charset="-122"/>
                <a:cs typeface="Arial" panose="020B0604020202020204" pitchFamily="34" charset="0"/>
              </a:rPr>
              <a:t>Positive Praise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2183011" y="7173516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Encourage good habits with recognition</a:t>
            </a:r>
            <a:endParaRPr lang="en-US" sz="1750" dirty="0"/>
          </a:p>
        </p:txBody>
      </p:sp>
      <p:pic>
        <p:nvPicPr>
          <p:cNvPr id="25" name="Picture 24" descr="A alarm clock on a bed&#10;&#10;AI-generated content may be incorrect.">
            <a:extLst>
              <a:ext uri="{FF2B5EF4-FFF2-40B4-BE49-F238E27FC236}">
                <a16:creationId xmlns:a16="http://schemas.microsoft.com/office/drawing/2014/main" id="{00C56616-DFC6-D658-451D-09ABD175BD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1473200"/>
            <a:ext cx="4876800" cy="4876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7102" y="777121"/>
            <a:ext cx="7889796" cy="11199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333F70"/>
                </a:solidFill>
                <a:latin typeface="Arial" panose="020B0604020202020204" pitchFamily="34" charset="0"/>
                <a:ea typeface="Unbounded Bold" pitchFamily="34" charset="-122"/>
                <a:cs typeface="Arial" panose="020B0604020202020204" pitchFamily="34" charset="0"/>
              </a:rPr>
              <a:t>The Magic of Bedtime Reading</a:t>
            </a:r>
            <a:endParaRPr lang="en-US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27102" y="2165747"/>
            <a:ext cx="7889796" cy="57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Turning pages together isn't just about stories; it's a powerful ritual that nurtures your child's mind and prepares them for restful sleep.</a:t>
            </a:r>
            <a:endParaRPr lang="en-US" sz="1400" dirty="0"/>
          </a:p>
        </p:txBody>
      </p:sp>
      <p:sp>
        <p:nvSpPr>
          <p:cNvPr id="5" name="Shape 2"/>
          <p:cNvSpPr/>
          <p:nvPr/>
        </p:nvSpPr>
        <p:spPr>
          <a:xfrm>
            <a:off x="627102" y="3209449"/>
            <a:ext cx="3855244" cy="2184202"/>
          </a:xfrm>
          <a:prstGeom prst="roundRect">
            <a:avLst>
              <a:gd name="adj" fmla="val 5024"/>
            </a:avLst>
          </a:prstGeom>
          <a:solidFill>
            <a:srgbClr val="FFFFFF"/>
          </a:solidFill>
          <a:ln/>
        </p:spPr>
      </p:sp>
      <p:sp>
        <p:nvSpPr>
          <p:cNvPr id="6" name="Shape 3"/>
          <p:cNvSpPr/>
          <p:nvPr/>
        </p:nvSpPr>
        <p:spPr>
          <a:xfrm>
            <a:off x="627102" y="3186589"/>
            <a:ext cx="3855244" cy="91440"/>
          </a:xfrm>
          <a:prstGeom prst="roundRect">
            <a:avLst>
              <a:gd name="adj" fmla="val 82312"/>
            </a:avLst>
          </a:prstGeom>
          <a:solidFill>
            <a:srgbClr val="26A688"/>
          </a:solidFill>
          <a:ln/>
        </p:spPr>
      </p:sp>
      <p:sp>
        <p:nvSpPr>
          <p:cNvPr id="7" name="Shape 4"/>
          <p:cNvSpPr/>
          <p:nvPr/>
        </p:nvSpPr>
        <p:spPr>
          <a:xfrm>
            <a:off x="2285940" y="2940725"/>
            <a:ext cx="537567" cy="537567"/>
          </a:xfrm>
          <a:prstGeom prst="roundRect">
            <a:avLst>
              <a:gd name="adj" fmla="val 170100"/>
            </a:avLst>
          </a:prstGeom>
          <a:solidFill>
            <a:srgbClr val="26A688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47151" y="3101935"/>
            <a:ext cx="215027" cy="215027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29151" y="3657362"/>
            <a:ext cx="2240042" cy="2799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Calms the Mind</a:t>
            </a:r>
            <a:endParaRPr lang="en-US" sz="1750" dirty="0"/>
          </a:p>
        </p:txBody>
      </p:sp>
      <p:sp>
        <p:nvSpPr>
          <p:cNvPr id="10" name="Text 6"/>
          <p:cNvSpPr/>
          <p:nvPr/>
        </p:nvSpPr>
        <p:spPr>
          <a:xfrm>
            <a:off x="829151" y="4044791"/>
            <a:ext cx="3451146" cy="8601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Quiet stories help little minds switch off from the day's excitement, promoting relaxation and preparing for dreams.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4661535" y="3209449"/>
            <a:ext cx="3855363" cy="2184202"/>
          </a:xfrm>
          <a:prstGeom prst="roundRect">
            <a:avLst>
              <a:gd name="adj" fmla="val 5024"/>
            </a:avLst>
          </a:prstGeom>
          <a:solidFill>
            <a:srgbClr val="FFFFFF"/>
          </a:solidFill>
          <a:ln/>
        </p:spPr>
      </p:sp>
      <p:sp>
        <p:nvSpPr>
          <p:cNvPr id="12" name="Shape 8"/>
          <p:cNvSpPr/>
          <p:nvPr/>
        </p:nvSpPr>
        <p:spPr>
          <a:xfrm>
            <a:off x="4661535" y="3186589"/>
            <a:ext cx="3855363" cy="91440"/>
          </a:xfrm>
          <a:prstGeom prst="roundRect">
            <a:avLst>
              <a:gd name="adj" fmla="val 82312"/>
            </a:avLst>
          </a:prstGeom>
          <a:solidFill>
            <a:srgbClr val="26A688"/>
          </a:solidFill>
          <a:ln/>
        </p:spPr>
      </p:sp>
      <p:sp>
        <p:nvSpPr>
          <p:cNvPr id="13" name="Shape 9"/>
          <p:cNvSpPr/>
          <p:nvPr/>
        </p:nvSpPr>
        <p:spPr>
          <a:xfrm>
            <a:off x="6320373" y="2940725"/>
            <a:ext cx="537567" cy="537567"/>
          </a:xfrm>
          <a:prstGeom prst="roundRect">
            <a:avLst>
              <a:gd name="adj" fmla="val 170100"/>
            </a:avLst>
          </a:prstGeom>
          <a:solidFill>
            <a:srgbClr val="26A688"/>
          </a:solidFill>
          <a:ln/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81584" y="3101935"/>
            <a:ext cx="215027" cy="215027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863584" y="3657362"/>
            <a:ext cx="2739628" cy="2799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Strengthens Bonds</a:t>
            </a:r>
            <a:endParaRPr lang="en-US" sz="1750" dirty="0"/>
          </a:p>
        </p:txBody>
      </p:sp>
      <p:sp>
        <p:nvSpPr>
          <p:cNvPr id="16" name="Text 11"/>
          <p:cNvSpPr/>
          <p:nvPr/>
        </p:nvSpPr>
        <p:spPr>
          <a:xfrm>
            <a:off x="4863584" y="4044791"/>
            <a:ext cx="3451265" cy="11468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Sharing a book creates a precious, intimate moment, reinforcing your connection and building emotional security.</a:t>
            </a:r>
            <a:endParaRPr lang="en-US" sz="1400" dirty="0"/>
          </a:p>
        </p:txBody>
      </p:sp>
      <p:sp>
        <p:nvSpPr>
          <p:cNvPr id="17" name="Shape 12"/>
          <p:cNvSpPr/>
          <p:nvPr/>
        </p:nvSpPr>
        <p:spPr>
          <a:xfrm>
            <a:off x="627102" y="5841563"/>
            <a:ext cx="7889796" cy="1610797"/>
          </a:xfrm>
          <a:prstGeom prst="roundRect">
            <a:avLst>
              <a:gd name="adj" fmla="val 6812"/>
            </a:avLst>
          </a:prstGeom>
          <a:solidFill>
            <a:srgbClr val="FFFFFF"/>
          </a:solidFill>
          <a:ln/>
        </p:spPr>
      </p:sp>
      <p:sp>
        <p:nvSpPr>
          <p:cNvPr id="18" name="Shape 13"/>
          <p:cNvSpPr/>
          <p:nvPr/>
        </p:nvSpPr>
        <p:spPr>
          <a:xfrm>
            <a:off x="627102" y="5818703"/>
            <a:ext cx="7889796" cy="91440"/>
          </a:xfrm>
          <a:prstGeom prst="roundRect">
            <a:avLst>
              <a:gd name="adj" fmla="val 82312"/>
            </a:avLst>
          </a:prstGeom>
          <a:solidFill>
            <a:srgbClr val="26A688"/>
          </a:solidFill>
          <a:ln/>
        </p:spPr>
      </p:sp>
      <p:sp>
        <p:nvSpPr>
          <p:cNvPr id="19" name="Shape 14"/>
          <p:cNvSpPr/>
          <p:nvPr/>
        </p:nvSpPr>
        <p:spPr>
          <a:xfrm>
            <a:off x="4303216" y="5572839"/>
            <a:ext cx="537567" cy="537567"/>
          </a:xfrm>
          <a:prstGeom prst="roundRect">
            <a:avLst>
              <a:gd name="adj" fmla="val 170100"/>
            </a:avLst>
          </a:prstGeom>
          <a:solidFill>
            <a:srgbClr val="26A688"/>
          </a:solidFill>
          <a:ln/>
        </p:spPr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464427" y="5734050"/>
            <a:ext cx="215027" cy="215027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829151" y="6289477"/>
            <a:ext cx="2252305" cy="2799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Boosts Literacy</a:t>
            </a:r>
            <a:endParaRPr lang="en-US" sz="1750" dirty="0"/>
          </a:p>
        </p:txBody>
      </p:sp>
      <p:sp>
        <p:nvSpPr>
          <p:cNvPr id="22" name="Text 16"/>
          <p:cNvSpPr/>
          <p:nvPr/>
        </p:nvSpPr>
        <p:spPr>
          <a:xfrm>
            <a:off x="829151" y="6676906"/>
            <a:ext cx="7485698" cy="57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Regular reading expands vocabulary, sparks imagination, and instills a lifelong love of books.</a:t>
            </a:r>
            <a:endParaRPr lang="en-US" sz="1400" dirty="0"/>
          </a:p>
        </p:txBody>
      </p:sp>
      <p:pic>
        <p:nvPicPr>
          <p:cNvPr id="24" name="Picture 23" descr="8 Ideas for Bedtime Reading Routines - Teach Your Child To Read Early, Step  by Step">
            <a:extLst>
              <a:ext uri="{FF2B5EF4-FFF2-40B4-BE49-F238E27FC236}">
                <a16:creationId xmlns:a16="http://schemas.microsoft.com/office/drawing/2014/main" id="{CFD5B2DD-481C-E3E1-12C7-259B835935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78900" y="2222500"/>
            <a:ext cx="5156200" cy="37846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526381" y="503277"/>
            <a:ext cx="1880354" cy="359331"/>
          </a:xfrm>
          <a:prstGeom prst="roundRect">
            <a:avLst>
              <a:gd name="adj" fmla="val 17116"/>
            </a:avLst>
          </a:prstGeom>
          <a:noFill/>
          <a:ln w="7620">
            <a:solidFill>
              <a:srgbClr val="26A6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643777" y="565785"/>
            <a:ext cx="1645563" cy="2343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50" dirty="0">
                <a:solidFill>
                  <a:srgbClr val="26A68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STRUCTURE &amp; SECURITY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1526381" y="935712"/>
            <a:ext cx="11577518" cy="11437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6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The Power of Daily Routines for Well-being</a:t>
            </a:r>
            <a:endParaRPr lang="en-US" sz="36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6381" y="2559844"/>
            <a:ext cx="4964311" cy="4964311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944797" y="2559844"/>
            <a:ext cx="6166604" cy="1143000"/>
          </a:xfrm>
          <a:prstGeom prst="roundRect">
            <a:avLst>
              <a:gd name="adj" fmla="val 6726"/>
            </a:avLst>
          </a:prstGeom>
          <a:solidFill>
            <a:srgbClr val="26A688"/>
          </a:solidFill>
          <a:ln w="7620">
            <a:solidFill>
              <a:srgbClr val="3FBFA1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135416" y="2750463"/>
            <a:ext cx="2782014" cy="285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Security &amp; Comfort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135416" y="3219450"/>
            <a:ext cx="5785366" cy="292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Routines reduce anxiety by creating predictability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6944797" y="3885843"/>
            <a:ext cx="6166604" cy="1143000"/>
          </a:xfrm>
          <a:prstGeom prst="roundRect">
            <a:avLst>
              <a:gd name="adj" fmla="val 6726"/>
            </a:avLst>
          </a:prstGeom>
          <a:solidFill>
            <a:srgbClr val="26A688"/>
          </a:solidFill>
          <a:ln w="7620">
            <a:solidFill>
              <a:srgbClr val="3FBFA1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5416" y="4076462"/>
            <a:ext cx="2288024" cy="285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Structured Day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7135416" y="4545449"/>
            <a:ext cx="5785366" cy="292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Regular meal times, play, learning, and rest build balance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944797" y="5211842"/>
            <a:ext cx="6166604" cy="1143000"/>
          </a:xfrm>
          <a:prstGeom prst="roundRect">
            <a:avLst>
              <a:gd name="adj" fmla="val 6726"/>
            </a:avLst>
          </a:prstGeom>
          <a:solidFill>
            <a:srgbClr val="26A688"/>
          </a:solidFill>
          <a:ln w="7620">
            <a:solidFill>
              <a:srgbClr val="3FBFA1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135416" y="5402461"/>
            <a:ext cx="2288024" cy="285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Independence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7135416" y="5871448"/>
            <a:ext cx="5785366" cy="292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Involving children in planning encourages cooperation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6944797" y="6560701"/>
            <a:ext cx="6166604" cy="5855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Children who know what to expect feel more confident, settled, and ready to engage positively with the world around them.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41878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Tips for Parents: Linking Food, Sleep &amp; Routine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839760"/>
            <a:ext cx="6407944" cy="2040493"/>
          </a:xfrm>
          <a:prstGeom prst="roundRect">
            <a:avLst>
              <a:gd name="adj" fmla="val 7170"/>
            </a:avLst>
          </a:prstGeom>
          <a:solidFill>
            <a:srgbClr val="FFFFFF"/>
          </a:solidFill>
          <a:ln/>
        </p:spPr>
      </p:sp>
      <p:sp>
        <p:nvSpPr>
          <p:cNvPr id="4" name="Shape 2"/>
          <p:cNvSpPr/>
          <p:nvPr/>
        </p:nvSpPr>
        <p:spPr>
          <a:xfrm>
            <a:off x="793790" y="2809280"/>
            <a:ext cx="6407944" cy="121920"/>
          </a:xfrm>
          <a:prstGeom prst="roundRect">
            <a:avLst>
              <a:gd name="adj" fmla="val 78139"/>
            </a:avLst>
          </a:prstGeom>
          <a:solidFill>
            <a:srgbClr val="26A688"/>
          </a:solidFill>
          <a:ln/>
        </p:spPr>
      </p:sp>
      <p:sp>
        <p:nvSpPr>
          <p:cNvPr id="5" name="Shape 3"/>
          <p:cNvSpPr/>
          <p:nvPr/>
        </p:nvSpPr>
        <p:spPr>
          <a:xfrm>
            <a:off x="3657540" y="2499598"/>
            <a:ext cx="680442" cy="680442"/>
          </a:xfrm>
          <a:prstGeom prst="roundRect">
            <a:avLst>
              <a:gd name="adj" fmla="val 134383"/>
            </a:avLst>
          </a:prstGeom>
          <a:solidFill>
            <a:srgbClr val="26A688"/>
          </a:solidFill>
          <a:ln/>
        </p:spPr>
      </p:sp>
      <p:sp>
        <p:nvSpPr>
          <p:cNvPr id="6" name="Text 4"/>
          <p:cNvSpPr/>
          <p:nvPr/>
        </p:nvSpPr>
        <p:spPr>
          <a:xfrm>
            <a:off x="3861614" y="2669738"/>
            <a:ext cx="272177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1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051084" y="3406735"/>
            <a:ext cx="440412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Plan Evening Meals Early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051084" y="3897154"/>
            <a:ext cx="589335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Eat 2-3 hours before bedtime to aid digestion and promote better sleep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7428548" y="2839760"/>
            <a:ext cx="6408063" cy="2040493"/>
          </a:xfrm>
          <a:prstGeom prst="roundRect">
            <a:avLst>
              <a:gd name="adj" fmla="val 7170"/>
            </a:avLst>
          </a:prstGeom>
          <a:solidFill>
            <a:srgbClr val="FFFFFF"/>
          </a:solidFill>
          <a:ln/>
        </p:spPr>
      </p:sp>
      <p:sp>
        <p:nvSpPr>
          <p:cNvPr id="10" name="Shape 8"/>
          <p:cNvSpPr/>
          <p:nvPr/>
        </p:nvSpPr>
        <p:spPr>
          <a:xfrm>
            <a:off x="7428548" y="2809280"/>
            <a:ext cx="6408063" cy="121920"/>
          </a:xfrm>
          <a:prstGeom prst="roundRect">
            <a:avLst>
              <a:gd name="adj" fmla="val 78139"/>
            </a:avLst>
          </a:prstGeom>
          <a:solidFill>
            <a:srgbClr val="26A688"/>
          </a:solidFill>
          <a:ln/>
        </p:spPr>
      </p:sp>
      <p:sp>
        <p:nvSpPr>
          <p:cNvPr id="11" name="Shape 9"/>
          <p:cNvSpPr/>
          <p:nvPr/>
        </p:nvSpPr>
        <p:spPr>
          <a:xfrm>
            <a:off x="10292298" y="2499598"/>
            <a:ext cx="680442" cy="680442"/>
          </a:xfrm>
          <a:prstGeom prst="roundRect">
            <a:avLst>
              <a:gd name="adj" fmla="val 134383"/>
            </a:avLst>
          </a:prstGeom>
          <a:solidFill>
            <a:srgbClr val="26A688"/>
          </a:solidFill>
          <a:ln/>
        </p:spPr>
      </p:sp>
      <p:sp>
        <p:nvSpPr>
          <p:cNvPr id="12" name="Text 10"/>
          <p:cNvSpPr/>
          <p:nvPr/>
        </p:nvSpPr>
        <p:spPr>
          <a:xfrm>
            <a:off x="10496371" y="2669738"/>
            <a:ext cx="272177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2</a:t>
            </a:r>
            <a:endParaRPr lang="en-US" sz="2100" dirty="0"/>
          </a:p>
        </p:txBody>
      </p:sp>
      <p:sp>
        <p:nvSpPr>
          <p:cNvPr id="13" name="Text 11"/>
          <p:cNvSpPr/>
          <p:nvPr/>
        </p:nvSpPr>
        <p:spPr>
          <a:xfrm>
            <a:off x="7685842" y="3406735"/>
            <a:ext cx="450925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Choose Balanced Snacks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7685842" y="3897154"/>
            <a:ext cx="589347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Offer fruit or yoghurt instead of sugary treats for sustained energy</a:t>
            </a:r>
            <a:endParaRPr lang="en-US" sz="1750" dirty="0"/>
          </a:p>
        </p:txBody>
      </p:sp>
      <p:sp>
        <p:nvSpPr>
          <p:cNvPr id="15" name="Shape 13"/>
          <p:cNvSpPr/>
          <p:nvPr/>
        </p:nvSpPr>
        <p:spPr>
          <a:xfrm>
            <a:off x="793790" y="5447228"/>
            <a:ext cx="6407944" cy="2040493"/>
          </a:xfrm>
          <a:prstGeom prst="roundRect">
            <a:avLst>
              <a:gd name="adj" fmla="val 7170"/>
            </a:avLst>
          </a:prstGeom>
          <a:solidFill>
            <a:srgbClr val="FFFFFF"/>
          </a:solidFill>
          <a:ln/>
        </p:spPr>
      </p:sp>
      <p:sp>
        <p:nvSpPr>
          <p:cNvPr id="16" name="Shape 14"/>
          <p:cNvSpPr/>
          <p:nvPr/>
        </p:nvSpPr>
        <p:spPr>
          <a:xfrm>
            <a:off x="793790" y="5416748"/>
            <a:ext cx="6407944" cy="121920"/>
          </a:xfrm>
          <a:prstGeom prst="roundRect">
            <a:avLst>
              <a:gd name="adj" fmla="val 78139"/>
            </a:avLst>
          </a:prstGeom>
          <a:solidFill>
            <a:srgbClr val="26A688"/>
          </a:solidFill>
          <a:ln/>
        </p:spPr>
      </p:sp>
      <p:sp>
        <p:nvSpPr>
          <p:cNvPr id="17" name="Shape 15"/>
          <p:cNvSpPr/>
          <p:nvPr/>
        </p:nvSpPr>
        <p:spPr>
          <a:xfrm>
            <a:off x="3657540" y="5107067"/>
            <a:ext cx="680442" cy="680442"/>
          </a:xfrm>
          <a:prstGeom prst="roundRect">
            <a:avLst>
              <a:gd name="adj" fmla="val 134383"/>
            </a:avLst>
          </a:prstGeom>
          <a:solidFill>
            <a:srgbClr val="26A688"/>
          </a:solidFill>
          <a:ln/>
        </p:spPr>
      </p:sp>
      <p:sp>
        <p:nvSpPr>
          <p:cNvPr id="18" name="Text 16"/>
          <p:cNvSpPr/>
          <p:nvPr/>
        </p:nvSpPr>
        <p:spPr>
          <a:xfrm>
            <a:off x="3861614" y="5277207"/>
            <a:ext cx="272177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3</a:t>
            </a:r>
            <a:endParaRPr lang="en-US" sz="2100" dirty="0"/>
          </a:p>
        </p:txBody>
      </p:sp>
      <p:sp>
        <p:nvSpPr>
          <p:cNvPr id="19" name="Text 17"/>
          <p:cNvSpPr/>
          <p:nvPr/>
        </p:nvSpPr>
        <p:spPr>
          <a:xfrm>
            <a:off x="1051084" y="6014204"/>
            <a:ext cx="407086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Keep Water Accessible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1051084" y="6504623"/>
            <a:ext cx="589335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Encourage hydration throughout the day and into the evening</a:t>
            </a:r>
            <a:endParaRPr lang="en-US" sz="1750" dirty="0"/>
          </a:p>
        </p:txBody>
      </p:sp>
      <p:sp>
        <p:nvSpPr>
          <p:cNvPr id="21" name="Shape 19"/>
          <p:cNvSpPr/>
          <p:nvPr/>
        </p:nvSpPr>
        <p:spPr>
          <a:xfrm>
            <a:off x="7428548" y="5447228"/>
            <a:ext cx="6408063" cy="2040493"/>
          </a:xfrm>
          <a:prstGeom prst="roundRect">
            <a:avLst>
              <a:gd name="adj" fmla="val 7170"/>
            </a:avLst>
          </a:prstGeom>
          <a:solidFill>
            <a:srgbClr val="FFFFFF"/>
          </a:solidFill>
          <a:ln/>
        </p:spPr>
      </p:sp>
      <p:sp>
        <p:nvSpPr>
          <p:cNvPr id="22" name="Shape 20"/>
          <p:cNvSpPr/>
          <p:nvPr/>
        </p:nvSpPr>
        <p:spPr>
          <a:xfrm>
            <a:off x="7428548" y="5416748"/>
            <a:ext cx="6408063" cy="121920"/>
          </a:xfrm>
          <a:prstGeom prst="roundRect">
            <a:avLst>
              <a:gd name="adj" fmla="val 78139"/>
            </a:avLst>
          </a:prstGeom>
          <a:solidFill>
            <a:srgbClr val="26A688"/>
          </a:solidFill>
          <a:ln/>
        </p:spPr>
      </p:sp>
      <p:sp>
        <p:nvSpPr>
          <p:cNvPr id="23" name="Shape 21"/>
          <p:cNvSpPr/>
          <p:nvPr/>
        </p:nvSpPr>
        <p:spPr>
          <a:xfrm>
            <a:off x="10292298" y="5107067"/>
            <a:ext cx="680442" cy="680442"/>
          </a:xfrm>
          <a:prstGeom prst="roundRect">
            <a:avLst>
              <a:gd name="adj" fmla="val 134383"/>
            </a:avLst>
          </a:prstGeom>
          <a:solidFill>
            <a:srgbClr val="26A688"/>
          </a:solidFill>
          <a:ln/>
        </p:spPr>
      </p:sp>
      <p:sp>
        <p:nvSpPr>
          <p:cNvPr id="24" name="Text 22"/>
          <p:cNvSpPr/>
          <p:nvPr/>
        </p:nvSpPr>
        <p:spPr>
          <a:xfrm>
            <a:off x="10496371" y="5277207"/>
            <a:ext cx="272177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4</a:t>
            </a:r>
            <a:endParaRPr lang="en-US" sz="2100" dirty="0"/>
          </a:p>
        </p:txBody>
      </p:sp>
      <p:sp>
        <p:nvSpPr>
          <p:cNvPr id="25" name="Text 23"/>
          <p:cNvSpPr/>
          <p:nvPr/>
        </p:nvSpPr>
        <p:spPr>
          <a:xfrm>
            <a:off x="7685842" y="6014204"/>
            <a:ext cx="284190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Use Visual Tools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7685842" y="6504623"/>
            <a:ext cx="589347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Charts or timetables help children follow routines independently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657</Words>
  <Application>Microsoft Office PowerPoint</Application>
  <PresentationFormat>Custom</PresentationFormat>
  <Paragraphs>119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Calibri</vt:lpstr>
      <vt:lpstr>Arial</vt:lpstr>
      <vt:lpstr>Aptos</vt:lpstr>
      <vt:lpstr>Open Sans</vt:lpstr>
      <vt:lpstr>Unbounded Bold</vt:lpstr>
      <vt:lpstr>Calibri Light</vt:lpstr>
      <vt:lpstr>Unbounded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Supply</dc:creator>
  <cp:lastModifiedBy>Head Teacher</cp:lastModifiedBy>
  <cp:revision>25</cp:revision>
  <dcterms:created xsi:type="dcterms:W3CDTF">2026-01-12T16:17:42Z</dcterms:created>
  <dcterms:modified xsi:type="dcterms:W3CDTF">2026-01-13T11:51:58Z</dcterms:modified>
</cp:coreProperties>
</file>